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4" r:id="rId2"/>
    <p:sldId id="30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\Documents\SSS%20Global%20Church%20Information%20SSS\General%20Missions%20Thinking\Evangelical%20Income%202014-04-24%20(public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5"/>
              <c:layout>
                <c:manualLayout>
                  <c:x val="5.3294287439882529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'Evangelical Income'!$B$3:$B$8</c:f>
              <c:strCache>
                <c:ptCount val="6"/>
                <c:pt idx="0">
                  <c:v>U.S.A.</c:v>
                </c:pt>
                <c:pt idx="1">
                  <c:v>Rest of Americas</c:v>
                </c:pt>
                <c:pt idx="2">
                  <c:v>Europe</c:v>
                </c:pt>
                <c:pt idx="3">
                  <c:v>Asia</c:v>
                </c:pt>
                <c:pt idx="4">
                  <c:v>Africa</c:v>
                </c:pt>
                <c:pt idx="5">
                  <c:v>Pacific</c:v>
                </c:pt>
              </c:strCache>
            </c:strRef>
          </c:cat>
          <c:val>
            <c:numRef>
              <c:f>'Evangelical Income'!$C$3:$C$8</c:f>
              <c:numCache>
                <c:formatCode>#,##0</c:formatCode>
                <c:ptCount val="6"/>
                <c:pt idx="0">
                  <c:v>4353000000000</c:v>
                </c:pt>
                <c:pt idx="1">
                  <c:v>830000000000</c:v>
                </c:pt>
                <c:pt idx="2">
                  <c:v>639000000000</c:v>
                </c:pt>
                <c:pt idx="3">
                  <c:v>573000000000</c:v>
                </c:pt>
                <c:pt idx="4">
                  <c:v>234000000000</c:v>
                </c:pt>
                <c:pt idx="5">
                  <c:v>173000000000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96F8B-95D4-4A86-8C62-B2C797E47899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CA251-90ED-4235-9918-268F98777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438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74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34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35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31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81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1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2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0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28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0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ADB5-E90B-4244-A700-69CD6C62A25E}" type="datetimeFigureOut">
              <a:rPr lang="en-GB" smtClean="0"/>
              <a:t>24/04/2014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F7B94-1594-44B6-8311-987C1F9EC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8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.Maynard@ransforminginformation.com" TargetMode="External"/><Relationship Id="rId2" Type="http://schemas.openxmlformats.org/officeDocument/2006/relationships/hyperlink" Target="http://www.orperationworld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perationworld.org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hris.Maynard@ransforminginformatio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548680"/>
            <a:ext cx="720080" cy="26642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51520" y="4225734"/>
            <a:ext cx="1512168" cy="2160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71600" y="548680"/>
            <a:ext cx="432048" cy="2664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699792" y="548680"/>
            <a:ext cx="936104" cy="26642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403648" y="548680"/>
            <a:ext cx="1296144" cy="26642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635896" y="548680"/>
            <a:ext cx="720080" cy="26642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355976" y="548680"/>
            <a:ext cx="1512168" cy="26642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868144" y="548680"/>
            <a:ext cx="1656184" cy="26642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524328" y="548680"/>
            <a:ext cx="1368152" cy="26642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763688" y="4225734"/>
            <a:ext cx="1512168" cy="216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156176" y="4225734"/>
            <a:ext cx="288032" cy="216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275856" y="4225734"/>
            <a:ext cx="2880320" cy="2160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44208" y="4225734"/>
            <a:ext cx="72008" cy="2160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519388" y="4225734"/>
            <a:ext cx="428876" cy="216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948264" y="4225734"/>
            <a:ext cx="1224136" cy="2160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8172400" y="4225734"/>
            <a:ext cx="720080" cy="216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03648" y="3284984"/>
            <a:ext cx="1872208" cy="94075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699792" y="3284984"/>
            <a:ext cx="3456384" cy="94075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51520" y="1412776"/>
            <a:ext cx="720080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 &amp; S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971600" y="1412776"/>
            <a:ext cx="43204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N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475656" y="1696162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Africa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699792" y="1696162"/>
            <a:ext cx="936104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Europe</a:t>
            </a:r>
            <a:endParaRPr lang="en-GB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3527884" y="1419163"/>
            <a:ext cx="900100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W &amp; C Asia</a:t>
            </a:r>
            <a:endParaRPr lang="en-GB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4535996" y="1696162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India</a:t>
            </a:r>
            <a:endParaRPr lang="en-GB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120172" y="1696162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China</a:t>
            </a:r>
            <a:endParaRPr lang="en-GB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7632340" y="1419163"/>
            <a:ext cx="1152128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 Asia &amp; Pacific</a:t>
            </a:r>
            <a:endParaRPr lang="en-GB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44900" y="1696162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Americas</a:t>
            </a:r>
            <a:endParaRPr lang="en-GB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1043608" y="4376137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/>
              <a:t>The People of the evangelical Church</a:t>
            </a:r>
            <a:endParaRPr lang="en-GB" sz="2800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2195736" y="3212976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 smtClean="0"/>
              <a:t>The People of the World</a:t>
            </a:r>
            <a:endParaRPr lang="en-GB" sz="3200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170152" y="4149080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Americas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139952" y="4149080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Africa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588224" y="4149461"/>
            <a:ext cx="187220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Eurasia-Pacific</a:t>
            </a:r>
            <a:endParaRPr lang="en-GB" b="1" dirty="0"/>
          </a:p>
        </p:txBody>
      </p:sp>
      <p:sp>
        <p:nvSpPr>
          <p:cNvPr id="35" name="TextBox 4"/>
          <p:cNvSpPr txBox="1">
            <a:spLocks noChangeArrowheads="1"/>
          </p:cNvSpPr>
          <p:nvPr/>
        </p:nvSpPr>
        <p:spPr bwMode="auto">
          <a:xfrm>
            <a:off x="8621713" y="6581775"/>
            <a:ext cx="522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/>
            <a:r>
              <a:rPr lang="el-GR" sz="1200" dirty="0">
                <a:latin typeface="Arial" pitchFamily="34" charset="0"/>
                <a:cs typeface="Arial" pitchFamily="34" charset="0"/>
              </a:rPr>
              <a:t>εδθ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44900" y="5373216"/>
            <a:ext cx="86475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52580" y="5373216"/>
            <a:ext cx="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8892480" y="5373216"/>
            <a:ext cx="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164288" y="5373216"/>
            <a:ext cx="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6876256" y="5373216"/>
            <a:ext cx="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275856" y="4441758"/>
            <a:ext cx="3600400" cy="931458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156176" y="4441758"/>
            <a:ext cx="1008112" cy="931458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051720" y="5363924"/>
            <a:ext cx="3240360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   m   e   r   I   c   a   s</a:t>
            </a:r>
            <a:endParaRPr lang="en-GB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7092280" y="5373216"/>
            <a:ext cx="187220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Eurasia-Pacific</a:t>
            </a:r>
            <a:endParaRPr lang="en-GB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444208" y="5363924"/>
            <a:ext cx="1152128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/>
              <a:t>Af</a:t>
            </a:r>
            <a:r>
              <a:rPr lang="en-GB" b="1" dirty="0" smtClean="0"/>
              <a:t>.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683568" y="5590981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i="1"/>
            </a:lvl1pPr>
          </a:lstStyle>
          <a:p>
            <a:r>
              <a:rPr lang="en-GB" sz="2400" dirty="0"/>
              <a:t>The </a:t>
            </a:r>
            <a:r>
              <a:rPr lang="en-GB" sz="2400" dirty="0" smtClean="0"/>
              <a:t>income of the people of the evangelical Church</a:t>
            </a:r>
            <a:endParaRPr lang="en-GB" sz="2400" dirty="0"/>
          </a:p>
        </p:txBody>
      </p: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-19050" y="6399213"/>
            <a:ext cx="868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 dirty="0" smtClean="0">
                <a:latin typeface="Arial" pitchFamily="34" charset="0"/>
                <a:cs typeface="Arial" pitchFamily="34" charset="0"/>
              </a:rPr>
              <a:t>Source data: </a:t>
            </a:r>
            <a:r>
              <a:rPr lang="en-GB" sz="1200" dirty="0" smtClean="0">
                <a:latin typeface="Arial" pitchFamily="34" charset="0"/>
                <a:cs typeface="Arial" pitchFamily="34" charset="0"/>
                <a:hlinkClick r:id="rId2"/>
              </a:rPr>
              <a:t>www.orperationworld.org</a:t>
            </a:r>
            <a:r>
              <a:rPr lang="en-GB" sz="1200" dirty="0" smtClean="0">
                <a:latin typeface="Arial" pitchFamily="34" charset="0"/>
                <a:cs typeface="Arial" pitchFamily="34" charset="0"/>
              </a:rPr>
              <a:t> DVD 2010.    Interpretation by </a:t>
            </a:r>
            <a:r>
              <a:rPr lang="en-GB" sz="1200" dirty="0" smtClean="0">
                <a:latin typeface="Arial" pitchFamily="34" charset="0"/>
                <a:cs typeface="Arial" pitchFamily="34" charset="0"/>
                <a:hlinkClick r:id="rId3"/>
              </a:rPr>
              <a:t>Chris.Maynard@ransforminginformation.com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 2014  </a:t>
            </a:r>
            <a:r>
              <a:rPr lang="en-GB" sz="1200" dirty="0" smtClean="0">
                <a:latin typeface="Arial" pitchFamily="34" charset="0"/>
                <a:cs typeface="Arial" pitchFamily="34" charset="0"/>
              </a:rPr>
              <a:t>Copyright licensed 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under the Creative Commons Attribution-</a:t>
            </a:r>
            <a:r>
              <a:rPr lang="en-GB" sz="1200" dirty="0" err="1">
                <a:latin typeface="Arial" pitchFamily="34" charset="0"/>
                <a:cs typeface="Arial" pitchFamily="34" charset="0"/>
              </a:rPr>
              <a:t>ShareAlike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 3.0 </a:t>
            </a:r>
            <a:r>
              <a:rPr lang="en-GB" sz="1200" dirty="0" err="1">
                <a:latin typeface="Arial" pitchFamily="34" charset="0"/>
                <a:cs typeface="Arial" pitchFamily="34" charset="0"/>
              </a:rPr>
              <a:t>Unported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 License </a:t>
            </a:r>
          </a:p>
        </p:txBody>
      </p:sp>
    </p:spTree>
    <p:extLst>
      <p:ext uri="{BB962C8B-B14F-4D97-AF65-F5344CB8AC3E}">
        <p14:creationId xmlns:p14="http://schemas.microsoft.com/office/powerpoint/2010/main" val="30281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4" grpId="0"/>
      <p:bldP spid="38" grpId="0" animBg="1"/>
      <p:bldP spid="39" grpId="0" animBg="1"/>
      <p:bldP spid="41" grpId="0" animBg="1"/>
      <p:bldP spid="60" grpId="0" animBg="1"/>
      <p:bldP spid="61" grpId="0" animBg="1"/>
      <p:bldP spid="62" grpId="0" animBg="1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-74839" y="394607"/>
          <a:ext cx="9293679" cy="6068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621713" y="6581775"/>
            <a:ext cx="522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/>
            <a:r>
              <a:rPr lang="el-GR" sz="1200" dirty="0">
                <a:latin typeface="Arial" pitchFamily="34" charset="0"/>
                <a:cs typeface="Arial" pitchFamily="34" charset="0"/>
              </a:rPr>
              <a:t>εδθ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-19050" y="6399213"/>
            <a:ext cx="868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 dirty="0" smtClean="0">
                <a:latin typeface="Arial" pitchFamily="34" charset="0"/>
                <a:cs typeface="Arial" pitchFamily="34" charset="0"/>
              </a:rPr>
              <a:t>Source data: </a:t>
            </a:r>
            <a:r>
              <a:rPr lang="en-GB" sz="1200" dirty="0" smtClean="0">
                <a:latin typeface="Arial" pitchFamily="34" charset="0"/>
                <a:cs typeface="Arial" pitchFamily="34" charset="0"/>
                <a:hlinkClick r:id="rId3"/>
              </a:rPr>
              <a:t>www.orperationworld.org</a:t>
            </a:r>
            <a:r>
              <a:rPr lang="en-GB" sz="1200" dirty="0" smtClean="0">
                <a:latin typeface="Arial" pitchFamily="34" charset="0"/>
                <a:cs typeface="Arial" pitchFamily="34" charset="0"/>
              </a:rPr>
              <a:t> DVD 2010.    Interpretation by </a:t>
            </a:r>
            <a:r>
              <a:rPr lang="en-GB" sz="1200" dirty="0" smtClean="0">
                <a:latin typeface="Arial" pitchFamily="34" charset="0"/>
                <a:cs typeface="Arial" pitchFamily="34" charset="0"/>
                <a:hlinkClick r:id="rId4"/>
              </a:rPr>
              <a:t>Chris.Maynard@transforminginformation.com</a:t>
            </a:r>
            <a:r>
              <a:rPr lang="en-GB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2014  </a:t>
            </a:r>
            <a:r>
              <a:rPr lang="en-GB" sz="1200" dirty="0" smtClean="0">
                <a:latin typeface="Arial" pitchFamily="34" charset="0"/>
                <a:cs typeface="Arial" pitchFamily="34" charset="0"/>
              </a:rPr>
              <a:t>Copyright licensed 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under the Creative Commons Attribution-</a:t>
            </a:r>
            <a:r>
              <a:rPr lang="en-GB" sz="1200" dirty="0" err="1">
                <a:latin typeface="Arial" pitchFamily="34" charset="0"/>
                <a:cs typeface="Arial" pitchFamily="34" charset="0"/>
              </a:rPr>
              <a:t>ShareAlike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 3.0 </a:t>
            </a:r>
            <a:r>
              <a:rPr lang="en-GB" sz="1200" dirty="0" err="1">
                <a:latin typeface="Arial" pitchFamily="34" charset="0"/>
                <a:cs typeface="Arial" pitchFamily="34" charset="0"/>
              </a:rPr>
              <a:t>Unported</a:t>
            </a:r>
            <a:r>
              <a:rPr lang="en-GB" sz="1200" dirty="0">
                <a:latin typeface="Arial" pitchFamily="34" charset="0"/>
                <a:cs typeface="Arial" pitchFamily="34" charset="0"/>
              </a:rPr>
              <a:t> License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2160" y="260648"/>
            <a:ext cx="2880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 smtClean="0"/>
              <a:t>The income of evangelical Christians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452320" y="1916832"/>
            <a:ext cx="1440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Average income by country times number of evangelicals in that country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34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112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Sas Conradie</cp:lastModifiedBy>
  <cp:revision>83</cp:revision>
  <dcterms:created xsi:type="dcterms:W3CDTF">2014-02-03T09:27:56Z</dcterms:created>
  <dcterms:modified xsi:type="dcterms:W3CDTF">2014-04-24T10:11:26Z</dcterms:modified>
</cp:coreProperties>
</file>